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4" r:id="rId2"/>
    <p:sldMasterId id="2147483687" r:id="rId3"/>
  </p:sldMasterIdLst>
  <p:sldIdLst>
    <p:sldId id="256" r:id="rId4"/>
    <p:sldId id="274" r:id="rId5"/>
    <p:sldId id="276" r:id="rId6"/>
    <p:sldId id="278" r:id="rId7"/>
    <p:sldId id="258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8" r:id="rId16"/>
    <p:sldId id="269" r:id="rId17"/>
    <p:sldId id="270" r:id="rId18"/>
    <p:sldId id="271" r:id="rId19"/>
    <p:sldId id="272" r:id="rId20"/>
    <p:sldId id="273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-1712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776" y="3776472"/>
            <a:ext cx="7196328" cy="147002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6" y="5257800"/>
            <a:ext cx="7196328" cy="987552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 typeface="Wingdings 2" pitchFamily="18" charset="2"/>
              <a:buNone/>
              <a:defRPr sz="1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FDD6E-6B29-5744-BDDD-728C7A8AFD36}" type="datetimeFigureOut">
              <a:rPr lang="en-US" smtClean="0"/>
              <a:t>9/17/17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5" y="4267200"/>
            <a:ext cx="7612063" cy="1100138"/>
          </a:xfrm>
        </p:spPr>
        <p:txBody>
          <a:bodyPr anchor="b"/>
          <a:lstStyle>
            <a:lvl1pPr algn="ctr">
              <a:defRPr sz="4400" b="0">
                <a:solidFill>
                  <a:schemeClr val="bg1"/>
                </a:solidFill>
                <a:effectLst>
                  <a:outerShdw blurRad="63500" dist="50800" dir="2700000" algn="tl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414040">
            <a:off x="1779080" y="450465"/>
            <a:ext cx="5486400" cy="3626214"/>
          </a:xfr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88900" dist="25400" dir="5400000" sx="101000" sy="101000" algn="t" rotWithShape="0">
              <a:prstClr val="black">
                <a:alpha val="5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Wingdings 2" pitchFamily="18" charset="2"/>
              <a:buNone/>
              <a:defRPr sz="1800" kern="1200">
                <a:solidFill>
                  <a:schemeClr val="bg1"/>
                </a:solidFill>
                <a:effectLst>
                  <a:outerShdw blurRad="635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5175" y="5443538"/>
            <a:ext cx="7612063" cy="804862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effectLst>
                  <a:outerShdw blurRad="63500" dist="50800" dir="2700000" algn="tl" rotWithShape="0">
                    <a:prstClr val="black">
                      <a:alpha val="50000"/>
                    </a:prst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FDD6E-6B29-5744-BDDD-728C7A8AFD36}" type="datetimeFigureOut">
              <a:rPr lang="en-US" smtClean="0"/>
              <a:t>9/17/17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6D305-5178-B641-B42F-1E1210F4DE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946" y="381000"/>
            <a:ext cx="3250360" cy="16319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946" y="2084389"/>
            <a:ext cx="3250360" cy="3935412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ts val="600"/>
              </a:spcBef>
              <a:buNone/>
              <a:defRPr sz="1800" b="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495800" y="6356350"/>
            <a:ext cx="1143000" cy="365125"/>
          </a:xfrm>
        </p:spPr>
        <p:txBody>
          <a:bodyPr/>
          <a:lstStyle>
            <a:lvl1pPr algn="l">
              <a:defRPr/>
            </a:lvl1pPr>
          </a:lstStyle>
          <a:p>
            <a:fld id="{BA1FDD6E-6B29-5744-BDDD-728C7A8AFD36}" type="datetimeFigureOut">
              <a:rPr lang="en-US" smtClean="0"/>
              <a:t>9/17/17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91200" y="6356350"/>
            <a:ext cx="28956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67426" y="6356350"/>
            <a:ext cx="5334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DE6D305-5178-B641-B42F-1E1210F4DED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 rot="307655">
            <a:off x="4082874" y="3187732"/>
            <a:ext cx="4141140" cy="2881378"/>
          </a:xfr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88900" dist="25400" dir="7200000" sx="101000" sy="101000" algn="t" rotWithShape="0">
              <a:prstClr val="black">
                <a:alpha val="5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414752">
            <a:off x="4623469" y="338031"/>
            <a:ext cx="4141140" cy="2881378"/>
          </a:xfr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88900" dist="25400" dir="5400000" sx="101000" sy="101000" algn="t" rotWithShape="0">
              <a:prstClr val="black">
                <a:alpha val="5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FDD6E-6B29-5744-BDDD-728C7A8AFD36}" type="datetimeFigureOut">
              <a:rPr lang="en-US" smtClean="0"/>
              <a:t>9/17/17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6D305-5178-B641-B42F-1E1210F4DE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0" y="457200"/>
            <a:ext cx="1497106" cy="5810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6888" y="457200"/>
            <a:ext cx="6513511" cy="581025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FDD6E-6B29-5744-BDDD-728C7A8AFD36}" type="datetimeFigureOut">
              <a:rPr lang="en-US" smtClean="0"/>
              <a:t>9/17/17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6D305-5178-B641-B42F-1E1210F4DE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over-TextureFore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796303"/>
            <a:ext cx="7086600" cy="1847850"/>
          </a:xfrm>
        </p:spPr>
        <p:txBody>
          <a:bodyPr vert="horz" lIns="91440" tIns="45720" rIns="91440" bIns="45720" rtlCol="0" anchor="b" anchorCtr="0">
            <a:noAutofit/>
            <a:scene3d>
              <a:camera prst="orthographicFront"/>
              <a:lightRig rig="threePt" dir="t">
                <a:rot lat="0" lon="0" rev="10800000"/>
              </a:lightRig>
            </a:scene3d>
            <a:sp3d extrusionH="25400">
              <a:bevelT w="12700" h="12700" prst="relaxedInset"/>
              <a:bevelB w="12700" h="12700" prst="relaxedInset"/>
            </a:sp3d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66565"/>
            <a:ext cx="7086600" cy="1752600"/>
          </a:xfrm>
        </p:spPr>
        <p:txBody>
          <a:bodyPr vert="horz" lIns="91440" tIns="45720" rIns="91440" bIns="45720" rtlCol="0" anchor="t" anchorCtr="0">
            <a:noAutofit/>
            <a:scene3d>
              <a:camera prst="orthographicFront"/>
              <a:lightRig rig="threePt" dir="t">
                <a:rot lat="0" lon="0" rev="10800000"/>
              </a:lightRig>
            </a:scene3d>
            <a:sp3d extrusionH="25400">
              <a:bevelT w="12700" h="12700" prst="relaxedInset"/>
              <a:bevelB w="12700" h="12700" prst="relaxedInset"/>
            </a:sp3d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88423" y="6221506"/>
            <a:ext cx="2743200" cy="365125"/>
          </a:xfrm>
        </p:spPr>
        <p:txBody>
          <a:bodyPr/>
          <a:lstStyle/>
          <a:p>
            <a:fld id="{E90C4CEC-16D5-4229-B4DE-FDE9B679D7E2}" type="datetimeFigureOut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9/17/17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0" y="6221506"/>
            <a:ext cx="2743200" cy="365125"/>
          </a:xfrm>
        </p:spPr>
        <p:txBody>
          <a:bodyPr/>
          <a:lstStyle/>
          <a:p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8979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terior-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4CEC-16D5-4229-B4DE-FDE9B679D7E2}" type="datetimeFigureOut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9/17/17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E4E6-4D12-4A48-9B6B-6FA0B79BEE93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2288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terior-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792224"/>
            <a:ext cx="7086600" cy="1847088"/>
          </a:xfrm>
        </p:spPr>
        <p:txBody>
          <a:bodyPr vert="horz" lIns="91440" tIns="45720" rIns="91440" bIns="45720" rtlCol="0" anchor="b" anchorCtr="0">
            <a:noAutofit/>
            <a:scene3d>
              <a:camera prst="orthographicFront"/>
              <a:lightRig rig="threePt" dir="t">
                <a:rot lat="0" lon="0" rev="10800000"/>
              </a:lightRig>
            </a:scene3d>
            <a:sp3d extrusionH="25400">
              <a:bevelT w="12700" h="12700" prst="relaxedInset"/>
              <a:bevelB w="12700" h="12700" prst="relaxedInset"/>
            </a:sp3d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3666744"/>
            <a:ext cx="7086600" cy="1755648"/>
          </a:xfrm>
        </p:spPr>
        <p:txBody>
          <a:bodyPr vert="horz" lIns="91440" tIns="45720" rIns="91440" bIns="45720" rtlCol="0" anchor="t" anchorCtr="0">
            <a:noAutofit/>
            <a:scene3d>
              <a:camera prst="orthographicFront"/>
              <a:lightRig rig="threePt" dir="t">
                <a:rot lat="0" lon="0" rev="10800000"/>
              </a:lightRig>
            </a:scene3d>
            <a:sp3d extrusionH="25400">
              <a:bevelT w="12700" h="12700" prst="relaxedInset"/>
              <a:bevelB w="12700" h="12700" prst="relaxedInset"/>
            </a:sp3d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4CEC-16D5-4229-B4DE-FDE9B679D7E2}" type="datetimeFigureOut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9/17/17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E4E6-4D12-4A48-9B6B-6FA0B79BEE93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1513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ior-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9024" y="274637"/>
            <a:ext cx="7272339" cy="133900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9023" y="1816100"/>
            <a:ext cx="3429000" cy="4310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32363" y="1816100"/>
            <a:ext cx="3429000" cy="4310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4CEC-16D5-4229-B4DE-FDE9B679D7E2}" type="datetimeFigureOut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9/17/17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E4E6-4D12-4A48-9B6B-6FA0B79BEE93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2836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ior-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9024" y="274637"/>
            <a:ext cx="7272339" cy="1339009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9024" y="1688679"/>
            <a:ext cx="3429000" cy="827088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9024" y="2590800"/>
            <a:ext cx="3429000" cy="35353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2363" y="1688679"/>
            <a:ext cx="3429000" cy="827088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32363" y="2590800"/>
            <a:ext cx="3429000" cy="35353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4CEC-16D5-4229-B4DE-FDE9B679D7E2}" type="datetimeFigureOut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9/17/17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E4E6-4D12-4A48-9B6B-6FA0B79BEE93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8871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nterior-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4CEC-16D5-4229-B4DE-FDE9B679D7E2}" type="datetimeFigureOut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9/17/17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E4E6-4D12-4A48-9B6B-6FA0B79BEE93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954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FDD6E-6B29-5744-BDDD-728C7A8AFD36}" type="datetimeFigureOut">
              <a:rPr lang="en-US" smtClean="0"/>
              <a:t>9/17/17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6D305-5178-B641-B42F-1E1210F4DE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rior-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4CEC-16D5-4229-B4DE-FDE9B679D7E2}" type="datetimeFigureOut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9/17/17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E4E6-4D12-4A48-9B6B-6FA0B79BEE93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4509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ior-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729" y="381000"/>
            <a:ext cx="3429000" cy="1649506"/>
          </a:xfrm>
        </p:spPr>
        <p:txBody>
          <a:bodyPr anchor="b"/>
          <a:lstStyle>
            <a:lvl1pPr algn="ctr">
              <a:lnSpc>
                <a:spcPct val="100000"/>
              </a:lnSpc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0588" y="381000"/>
            <a:ext cx="3429000" cy="57451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4729" y="2057401"/>
            <a:ext cx="3429000" cy="3657600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4CEC-16D5-4229-B4DE-FDE9B679D7E2}" type="datetimeFigureOut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9/17/17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E4E6-4D12-4A48-9B6B-6FA0B79BEE93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1454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ior-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2363" y="739588"/>
            <a:ext cx="3429000" cy="1290380"/>
          </a:xfr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88136" y="779929"/>
            <a:ext cx="3429000" cy="4935071"/>
          </a:xfrm>
          <a:ln w="76200" cmpd="dbl">
            <a:solidFill>
              <a:schemeClr val="tx1"/>
            </a:solidFill>
            <a:miter lim="800000"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32363" y="2057400"/>
            <a:ext cx="3429000" cy="3657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600"/>
              </a:spcBef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4CEC-16D5-4229-B4DE-FDE9B679D7E2}" type="datetimeFigureOut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9/17/17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E4E6-4D12-4A48-9B6B-6FA0B79BEE93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8908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ior-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9025" y="3765177"/>
            <a:ext cx="7272338" cy="1098176"/>
          </a:xfr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78013" y="777240"/>
            <a:ext cx="4294363" cy="2866913"/>
          </a:xfrm>
          <a:ln w="76200" cmpd="dbl">
            <a:solidFill>
              <a:schemeClr val="tx1"/>
            </a:solidFill>
            <a:miter lim="800000"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9025" y="4867836"/>
            <a:ext cx="7272338" cy="126402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4CEC-16D5-4229-B4DE-FDE9B679D7E2}" type="datetimeFigureOut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9/17/17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E4E6-4D12-4A48-9B6B-6FA0B79BEE93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8865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terior-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4CEC-16D5-4229-B4DE-FDE9B679D7E2}" type="datetimeFigureOut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9/17/17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E4E6-4D12-4A48-9B6B-6FA0B79BEE93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3886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terior-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6588" y="609600"/>
            <a:ext cx="1524000" cy="5516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9024" y="609600"/>
            <a:ext cx="5921376" cy="55165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4CEC-16D5-4229-B4DE-FDE9B679D7E2}" type="datetimeFigureOut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9/17/17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E4E6-4D12-4A48-9B6B-6FA0B79BEE93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5782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over-TextureFore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796303"/>
            <a:ext cx="7086600" cy="1847850"/>
          </a:xfrm>
        </p:spPr>
        <p:txBody>
          <a:bodyPr vert="horz" lIns="91440" tIns="45720" rIns="91440" bIns="45720" rtlCol="0" anchor="b" anchorCtr="0">
            <a:noAutofit/>
            <a:scene3d>
              <a:camera prst="orthographicFront"/>
              <a:lightRig rig="threePt" dir="t">
                <a:rot lat="0" lon="0" rev="10800000"/>
              </a:lightRig>
            </a:scene3d>
            <a:sp3d extrusionH="25400">
              <a:bevelT w="12700" h="12700" prst="relaxedInset"/>
              <a:bevelB w="12700" h="12700" prst="relaxedInset"/>
            </a:sp3d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66565"/>
            <a:ext cx="7086600" cy="1752600"/>
          </a:xfrm>
        </p:spPr>
        <p:txBody>
          <a:bodyPr vert="horz" lIns="91440" tIns="45720" rIns="91440" bIns="45720" rtlCol="0" anchor="t" anchorCtr="0">
            <a:noAutofit/>
            <a:scene3d>
              <a:camera prst="orthographicFront"/>
              <a:lightRig rig="threePt" dir="t">
                <a:rot lat="0" lon="0" rev="10800000"/>
              </a:lightRig>
            </a:scene3d>
            <a:sp3d extrusionH="25400">
              <a:bevelT w="12700" h="12700" prst="relaxedInset"/>
              <a:bevelB w="12700" h="12700" prst="relaxedInset"/>
            </a:sp3d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88423" y="6221506"/>
            <a:ext cx="2743200" cy="365125"/>
          </a:xfrm>
        </p:spPr>
        <p:txBody>
          <a:bodyPr/>
          <a:lstStyle/>
          <a:p>
            <a:fld id="{E90C4CEC-16D5-4229-B4DE-FDE9B679D7E2}" type="datetimeFigureOut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9/17/17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0" y="6221506"/>
            <a:ext cx="2743200" cy="365125"/>
          </a:xfrm>
        </p:spPr>
        <p:txBody>
          <a:bodyPr/>
          <a:lstStyle/>
          <a:p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6866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terior-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4CEC-16D5-4229-B4DE-FDE9B679D7E2}" type="datetimeFigureOut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9/17/17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E4E6-4D12-4A48-9B6B-6FA0B79BEE93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0148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terior-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792224"/>
            <a:ext cx="7086600" cy="1847088"/>
          </a:xfrm>
        </p:spPr>
        <p:txBody>
          <a:bodyPr vert="horz" lIns="91440" tIns="45720" rIns="91440" bIns="45720" rtlCol="0" anchor="b" anchorCtr="0">
            <a:noAutofit/>
            <a:scene3d>
              <a:camera prst="orthographicFront"/>
              <a:lightRig rig="threePt" dir="t">
                <a:rot lat="0" lon="0" rev="10800000"/>
              </a:lightRig>
            </a:scene3d>
            <a:sp3d extrusionH="25400">
              <a:bevelT w="12700" h="12700" prst="relaxedInset"/>
              <a:bevelB w="12700" h="12700" prst="relaxedInset"/>
            </a:sp3d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3666744"/>
            <a:ext cx="7086600" cy="1755648"/>
          </a:xfrm>
        </p:spPr>
        <p:txBody>
          <a:bodyPr vert="horz" lIns="91440" tIns="45720" rIns="91440" bIns="45720" rtlCol="0" anchor="t" anchorCtr="0">
            <a:noAutofit/>
            <a:scene3d>
              <a:camera prst="orthographicFront"/>
              <a:lightRig rig="threePt" dir="t">
                <a:rot lat="0" lon="0" rev="10800000"/>
              </a:lightRig>
            </a:scene3d>
            <a:sp3d extrusionH="25400">
              <a:bevelT w="12700" h="12700" prst="relaxedInset"/>
              <a:bevelB w="12700" h="12700" prst="relaxedInset"/>
            </a:sp3d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4CEC-16D5-4229-B4DE-FDE9B679D7E2}" type="datetimeFigureOut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9/17/17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E4E6-4D12-4A48-9B6B-6FA0B79BEE93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1319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ior-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9024" y="274637"/>
            <a:ext cx="7272339" cy="133900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9023" y="1816100"/>
            <a:ext cx="3429000" cy="4310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32363" y="1816100"/>
            <a:ext cx="3429000" cy="4310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4CEC-16D5-4229-B4DE-FDE9B679D7E2}" type="datetimeFigureOut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9/17/17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E4E6-4D12-4A48-9B6B-6FA0B79BEE93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010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6889" y="3774328"/>
            <a:ext cx="7199311" cy="1470025"/>
          </a:xfrm>
        </p:spPr>
        <p:txBody>
          <a:bodyPr anchor="b" anchorCtr="0"/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888" y="5257800"/>
            <a:ext cx="7199312" cy="9906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1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FDD6E-6B29-5744-BDDD-728C7A8AFD36}" type="datetimeFigureOut">
              <a:rPr lang="en-US" smtClean="0"/>
              <a:t>9/17/17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 rot="504148">
            <a:off x="4493544" y="555043"/>
            <a:ext cx="4142460" cy="3085398"/>
          </a:xfr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ior-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9024" y="274637"/>
            <a:ext cx="7272339" cy="1339009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9024" y="1688679"/>
            <a:ext cx="3429000" cy="827088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9024" y="2590800"/>
            <a:ext cx="3429000" cy="35353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2363" y="1688679"/>
            <a:ext cx="3429000" cy="827088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32363" y="2590800"/>
            <a:ext cx="3429000" cy="35353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4CEC-16D5-4229-B4DE-FDE9B679D7E2}" type="datetimeFigureOut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9/17/17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E4E6-4D12-4A48-9B6B-6FA0B79BEE93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6815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nterior-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4CEC-16D5-4229-B4DE-FDE9B679D7E2}" type="datetimeFigureOut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9/17/17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E4E6-4D12-4A48-9B6B-6FA0B79BEE93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5315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rior-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4CEC-16D5-4229-B4DE-FDE9B679D7E2}" type="datetimeFigureOut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9/17/17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E4E6-4D12-4A48-9B6B-6FA0B79BEE93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813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ior-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729" y="381000"/>
            <a:ext cx="3429000" cy="1649506"/>
          </a:xfrm>
        </p:spPr>
        <p:txBody>
          <a:bodyPr anchor="b"/>
          <a:lstStyle>
            <a:lvl1pPr algn="ctr">
              <a:lnSpc>
                <a:spcPct val="100000"/>
              </a:lnSpc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0588" y="381000"/>
            <a:ext cx="3429000" cy="57451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4729" y="2057401"/>
            <a:ext cx="3429000" cy="3657600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4CEC-16D5-4229-B4DE-FDE9B679D7E2}" type="datetimeFigureOut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9/17/17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E4E6-4D12-4A48-9B6B-6FA0B79BEE93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1231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ior-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2363" y="739588"/>
            <a:ext cx="3429000" cy="1290380"/>
          </a:xfr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88136" y="779929"/>
            <a:ext cx="3429000" cy="4935071"/>
          </a:xfrm>
          <a:ln w="76200" cmpd="dbl">
            <a:solidFill>
              <a:schemeClr val="tx1"/>
            </a:solidFill>
            <a:miter lim="800000"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32363" y="2057400"/>
            <a:ext cx="3429000" cy="3657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600"/>
              </a:spcBef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4CEC-16D5-4229-B4DE-FDE9B679D7E2}" type="datetimeFigureOut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9/17/17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E4E6-4D12-4A48-9B6B-6FA0B79BEE93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7533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ior-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9025" y="3765177"/>
            <a:ext cx="7272338" cy="1098176"/>
          </a:xfr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78013" y="777240"/>
            <a:ext cx="4294363" cy="2866913"/>
          </a:xfrm>
          <a:ln w="76200" cmpd="dbl">
            <a:solidFill>
              <a:schemeClr val="tx1"/>
            </a:solidFill>
            <a:miter lim="800000"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9025" y="4867836"/>
            <a:ext cx="7272338" cy="126402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4CEC-16D5-4229-B4DE-FDE9B679D7E2}" type="datetimeFigureOut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9/17/17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E4E6-4D12-4A48-9B6B-6FA0B79BEE93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0164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terior-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4CEC-16D5-4229-B4DE-FDE9B679D7E2}" type="datetimeFigureOut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9/17/17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E4E6-4D12-4A48-9B6B-6FA0B79BEE93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4748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terior-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6588" y="609600"/>
            <a:ext cx="1524000" cy="5516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9024" y="609600"/>
            <a:ext cx="5921376" cy="55165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4CEC-16D5-4229-B4DE-FDE9B679D7E2}" type="datetimeFigureOut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9/17/17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E4E6-4D12-4A48-9B6B-6FA0B79BEE93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541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5" y="2236694"/>
            <a:ext cx="7612063" cy="1362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175" y="3617259"/>
            <a:ext cx="7612063" cy="1500187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sz="1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FDD6E-6B29-5744-BDDD-728C7A8AFD36}" type="datetimeFigureOut">
              <a:rPr lang="en-US" smtClean="0"/>
              <a:t>9/17/17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6D305-5178-B641-B42F-1E1210F4DE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4" y="79468"/>
            <a:ext cx="7612063" cy="14176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5175" y="2084388"/>
            <a:ext cx="3657600" cy="41830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9637" y="2084388"/>
            <a:ext cx="3657600" cy="41830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FDD6E-6B29-5744-BDDD-728C7A8AFD36}" type="datetimeFigureOut">
              <a:rPr lang="en-US" smtClean="0"/>
              <a:t>9/17/17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6D305-5178-B641-B42F-1E1210F4DE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4" y="79468"/>
            <a:ext cx="7612063" cy="141763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174" y="1687512"/>
            <a:ext cx="3657600" cy="903288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5174" y="2649071"/>
            <a:ext cx="3657600" cy="360829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9637" y="1687512"/>
            <a:ext cx="3657600" cy="903288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9637" y="2649071"/>
            <a:ext cx="3657600" cy="360829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FDD6E-6B29-5744-BDDD-728C7A8AFD36}" type="datetimeFigureOut">
              <a:rPr lang="en-US" smtClean="0"/>
              <a:t>9/17/17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6D305-5178-B641-B42F-1E1210F4DE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FDD6E-6B29-5744-BDDD-728C7A8AFD36}" type="datetimeFigureOut">
              <a:rPr lang="en-US" smtClean="0"/>
              <a:t>9/17/17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6D305-5178-B641-B42F-1E1210F4DE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FDD6E-6B29-5744-BDDD-728C7A8AFD36}" type="datetimeFigureOut">
              <a:rPr lang="en-US" smtClean="0"/>
              <a:t>9/17/17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6D305-5178-B641-B42F-1E1210F4DEDE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946" y="381000"/>
            <a:ext cx="3250360" cy="16319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0" y="381000"/>
            <a:ext cx="4149725" cy="58864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946" y="2084389"/>
            <a:ext cx="3250360" cy="3935412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ts val="600"/>
              </a:spcBef>
              <a:buNone/>
              <a:defRPr sz="1800" b="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495800" y="6356350"/>
            <a:ext cx="1143000" cy="365125"/>
          </a:xfrm>
        </p:spPr>
        <p:txBody>
          <a:bodyPr/>
          <a:lstStyle>
            <a:lvl1pPr algn="l">
              <a:defRPr/>
            </a:lvl1pPr>
          </a:lstStyle>
          <a:p>
            <a:fld id="{BA1FDD6E-6B29-5744-BDDD-728C7A8AFD36}" type="datetimeFigureOut">
              <a:rPr lang="en-US" smtClean="0"/>
              <a:t>9/17/17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91200" y="6356350"/>
            <a:ext cx="28956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67426" y="6356350"/>
            <a:ext cx="5334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DE6D305-5178-B641-B42F-1E1210F4DE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7.xml"/><Relationship Id="rId13" Type="http://schemas.openxmlformats.org/officeDocument/2006/relationships/theme" Target="../theme/theme3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5174" y="79468"/>
            <a:ext cx="7612063" cy="141763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175" y="2070846"/>
            <a:ext cx="7612064" cy="4182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A1FDD6E-6B29-5744-BDDD-728C7A8AFD36}" type="datetimeFigureOut">
              <a:rPr lang="en-US" smtClean="0"/>
              <a:t>9/17/17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3753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2DE6D305-5178-B641-B42F-1E1210F4DED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2"/>
          </a:solidFill>
          <a:effectLst>
            <a:outerShdw blurRad="50800" dist="25400" dir="2700000" algn="tl" rotWithShape="0">
              <a:schemeClr val="bg1">
                <a:alpha val="4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 typeface="Wingdings 2" pitchFamily="18" charset="2"/>
        <a:buChar char=""/>
        <a:defRPr sz="24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 typeface="Wingdings 2" pitchFamily="18" charset="2"/>
        <a:buChar char=""/>
        <a:defRPr sz="22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 typeface="Wingdings 2" pitchFamily="18" charset="2"/>
        <a:buChar char=""/>
        <a:defRPr sz="20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Font typeface="Wingdings 2" pitchFamily="18" charset="2"/>
        <a:buChar char=""/>
        <a:defRPr lang="en-US" sz="1800" kern="1200" dirty="0" smtClean="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Font typeface="Wingdings 2" pitchFamily="18" charset="2"/>
        <a:buChar char=""/>
        <a:defRPr lang="en-US" sz="1800" kern="1200" dirty="0" smtClean="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Font typeface="Wingdings 2" pitchFamily="18" charset="2"/>
        <a:buChar char=""/>
        <a:defRPr lang="en-US" sz="1800" kern="1200" dirty="0" smtClean="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Font typeface="Wingdings 2" pitchFamily="18" charset="2"/>
        <a:buChar char=""/>
        <a:defRPr lang="en-US" sz="1800" kern="1200" dirty="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9024" y="274637"/>
            <a:ext cx="7272339" cy="13390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9024" y="1801906"/>
            <a:ext cx="7272339" cy="4324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02187" y="6356350"/>
            <a:ext cx="2429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914400"/>
            <a:fld id="{E90C4CEC-16D5-4229-B4DE-FDE9B679D7E2}" type="datetimeFigureOut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defTabSz="914400"/>
              <a:t>9/17/17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420393" y="6356350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914400"/>
            <a:fld id="{5DBAE4E6-4D12-4A48-9B6B-6FA0B79BEE93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defTabSz="914400"/>
              <a:t>‹#›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395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ctr" defTabSz="914400" rtl="0" eaLnBrk="1" latinLnBrk="0" hangingPunct="1">
        <a:lnSpc>
          <a:spcPts val="5200"/>
        </a:lnSpc>
        <a:spcBef>
          <a:spcPct val="0"/>
        </a:spcBef>
        <a:buNone/>
        <a:defRPr sz="4800" b="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82575" indent="-282575" algn="l" defTabSz="914400" rtl="0" eaLnBrk="1" latinLnBrk="0" hangingPunct="1">
        <a:spcBef>
          <a:spcPts val="2000"/>
        </a:spcBef>
        <a:buFont typeface="Wingdings" pitchFamily="2" charset="2"/>
        <a:buChar char="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7850" indent="-295275" algn="l" defTabSz="914400" rtl="0" eaLnBrk="1" latinLnBrk="0" hangingPunct="1">
        <a:spcBef>
          <a:spcPts val="600"/>
        </a:spcBef>
        <a:buFont typeface="Wingdings" pitchFamily="2" charset="2"/>
        <a:buChar char="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60425" indent="-282575" algn="l" defTabSz="914400" rtl="0" eaLnBrk="1" latinLnBrk="0" hangingPunct="1">
        <a:spcBef>
          <a:spcPts val="600"/>
        </a:spcBef>
        <a:buFont typeface="Wingdings" pitchFamily="2" charset="2"/>
        <a:buChar char="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143000" indent="-282575" algn="l" defTabSz="914400" rtl="0" eaLnBrk="1" latinLnBrk="0" hangingPunct="1">
        <a:spcBef>
          <a:spcPts val="600"/>
        </a:spcBef>
        <a:buFont typeface="Wingdings" pitchFamily="2" charset="2"/>
        <a:buChar char="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425575" indent="-282575" algn="l" defTabSz="914400" rtl="0" eaLnBrk="1" latinLnBrk="0" hangingPunct="1">
        <a:spcBef>
          <a:spcPts val="600"/>
        </a:spcBef>
        <a:buFont typeface="Wingdings" pitchFamily="2" charset="2"/>
        <a:buChar char="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711325" indent="-288925" algn="l" defTabSz="914400" rtl="0" eaLnBrk="1" latinLnBrk="0" hangingPunct="1">
        <a:spcBef>
          <a:spcPct val="20000"/>
        </a:spcBef>
        <a:buFont typeface="Wingdings" pitchFamily="2" charset="2"/>
        <a:buChar char="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00250" indent="-288925" algn="l" defTabSz="914400" rtl="0" eaLnBrk="1" latinLnBrk="0" hangingPunct="1">
        <a:spcBef>
          <a:spcPct val="20000"/>
        </a:spcBef>
        <a:buFont typeface="Wingdings" pitchFamily="2" charset="2"/>
        <a:buChar char="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90763" indent="-288925" algn="l" defTabSz="914400" rtl="0" eaLnBrk="1" latinLnBrk="0" hangingPunct="1">
        <a:spcBef>
          <a:spcPct val="20000"/>
        </a:spcBef>
        <a:buFont typeface="Wingdings" pitchFamily="2" charset="2"/>
        <a:buChar char="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71750" indent="-288925" algn="l" defTabSz="914400" rtl="0" eaLnBrk="1" latinLnBrk="0" hangingPunct="1">
        <a:spcBef>
          <a:spcPct val="20000"/>
        </a:spcBef>
        <a:buFont typeface="Wingdings" pitchFamily="2" charset="2"/>
        <a:buChar char="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9024" y="274637"/>
            <a:ext cx="7272339" cy="13390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9024" y="1801906"/>
            <a:ext cx="7272339" cy="4324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02187" y="6356350"/>
            <a:ext cx="2429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914400"/>
            <a:fld id="{E90C4CEC-16D5-4229-B4DE-FDE9B679D7E2}" type="datetimeFigureOut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defTabSz="914400"/>
              <a:t>9/17/17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420393" y="6356350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914400"/>
            <a:fld id="{5DBAE4E6-4D12-4A48-9B6B-6FA0B79BEE93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defTabSz="914400"/>
              <a:t>‹#›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884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ctr" defTabSz="914400" rtl="0" eaLnBrk="1" latinLnBrk="0" hangingPunct="1">
        <a:lnSpc>
          <a:spcPts val="5200"/>
        </a:lnSpc>
        <a:spcBef>
          <a:spcPct val="0"/>
        </a:spcBef>
        <a:buNone/>
        <a:defRPr sz="4800" b="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82575" indent="-282575" algn="l" defTabSz="914400" rtl="0" eaLnBrk="1" latinLnBrk="0" hangingPunct="1">
        <a:spcBef>
          <a:spcPts val="2000"/>
        </a:spcBef>
        <a:buFont typeface="Wingdings" pitchFamily="2" charset="2"/>
        <a:buChar char="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7850" indent="-295275" algn="l" defTabSz="914400" rtl="0" eaLnBrk="1" latinLnBrk="0" hangingPunct="1">
        <a:spcBef>
          <a:spcPts val="600"/>
        </a:spcBef>
        <a:buFont typeface="Wingdings" pitchFamily="2" charset="2"/>
        <a:buChar char="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60425" indent="-282575" algn="l" defTabSz="914400" rtl="0" eaLnBrk="1" latinLnBrk="0" hangingPunct="1">
        <a:spcBef>
          <a:spcPts val="600"/>
        </a:spcBef>
        <a:buFont typeface="Wingdings" pitchFamily="2" charset="2"/>
        <a:buChar char="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143000" indent="-282575" algn="l" defTabSz="914400" rtl="0" eaLnBrk="1" latinLnBrk="0" hangingPunct="1">
        <a:spcBef>
          <a:spcPts val="600"/>
        </a:spcBef>
        <a:buFont typeface="Wingdings" pitchFamily="2" charset="2"/>
        <a:buChar char="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425575" indent="-282575" algn="l" defTabSz="914400" rtl="0" eaLnBrk="1" latinLnBrk="0" hangingPunct="1">
        <a:spcBef>
          <a:spcPts val="600"/>
        </a:spcBef>
        <a:buFont typeface="Wingdings" pitchFamily="2" charset="2"/>
        <a:buChar char="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711325" indent="-288925" algn="l" defTabSz="914400" rtl="0" eaLnBrk="1" latinLnBrk="0" hangingPunct="1">
        <a:spcBef>
          <a:spcPct val="20000"/>
        </a:spcBef>
        <a:buFont typeface="Wingdings" pitchFamily="2" charset="2"/>
        <a:buChar char="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00250" indent="-288925" algn="l" defTabSz="914400" rtl="0" eaLnBrk="1" latinLnBrk="0" hangingPunct="1">
        <a:spcBef>
          <a:spcPct val="20000"/>
        </a:spcBef>
        <a:buFont typeface="Wingdings" pitchFamily="2" charset="2"/>
        <a:buChar char="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90763" indent="-288925" algn="l" defTabSz="914400" rtl="0" eaLnBrk="1" latinLnBrk="0" hangingPunct="1">
        <a:spcBef>
          <a:spcPct val="20000"/>
        </a:spcBef>
        <a:buFont typeface="Wingdings" pitchFamily="2" charset="2"/>
        <a:buChar char="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71750" indent="-288925" algn="l" defTabSz="914400" rtl="0" eaLnBrk="1" latinLnBrk="0" hangingPunct="1">
        <a:spcBef>
          <a:spcPct val="20000"/>
        </a:spcBef>
        <a:buFont typeface="Wingdings" pitchFamily="2" charset="2"/>
        <a:buChar char="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A_56cZGRMx4" TargetMode="External"/><Relationship Id="rId3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8: America Secedes from the Empire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1775-1783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236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Loyalist Exodus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899" y="2070846"/>
            <a:ext cx="8570794" cy="418203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Following the signing of the DOI, many loyalist fled for Britain, or faced persecution.</a:t>
            </a:r>
          </a:p>
          <a:p>
            <a:r>
              <a:rPr lang="en-US" sz="3200" dirty="0" smtClean="0"/>
              <a:t>Many remained and fought for the British, and some served as spies. 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72612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Washington at Bay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Battle of Long Island: The British decide to take New York as a base of operation, with its large port, and many loyalists.</a:t>
            </a:r>
          </a:p>
          <a:p>
            <a:r>
              <a:rPr lang="en-US" dirty="0" smtClean="0"/>
              <a:t>George Washington did not stand a chance, and retreated to New Jersey</a:t>
            </a:r>
          </a:p>
          <a:p>
            <a:pPr lvl="1"/>
            <a:r>
              <a:rPr lang="en-US" dirty="0" smtClean="0"/>
              <a:t>The big issue: why didn’t Howe (British) chase down and crush the small colonial army?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2864"/>
            <a:ext cx="9144000" cy="53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400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Burgoyne’s Blundering &amp; Revolution or Diplomacy?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660" y="2070846"/>
            <a:ext cx="8666327" cy="4521023"/>
          </a:xfrm>
        </p:spPr>
        <p:txBody>
          <a:bodyPr/>
          <a:lstStyle/>
          <a:p>
            <a:r>
              <a:rPr lang="en-US" dirty="0" smtClean="0"/>
              <a:t>Burgoyne was sent to control the Hudson River &amp; NE.</a:t>
            </a:r>
          </a:p>
          <a:p>
            <a:r>
              <a:rPr lang="en-US" dirty="0" smtClean="0"/>
              <a:t>He’s defeated in two separate battles at Saratoga.</a:t>
            </a:r>
          </a:p>
          <a:p>
            <a:r>
              <a:rPr lang="en-US" dirty="0" smtClean="0"/>
              <a:t>Considered by many as the turning point in the war, causes the French to join the fight.</a:t>
            </a:r>
          </a:p>
          <a:p>
            <a:pPr lvl="1"/>
            <a:r>
              <a:rPr lang="en-US" dirty="0"/>
              <a:t>Model Treaty: only a commercial connection suggested by John Adams</a:t>
            </a:r>
            <a:r>
              <a:rPr lang="en-US" dirty="0" smtClean="0"/>
              <a:t>.</a:t>
            </a:r>
          </a:p>
          <a:p>
            <a:pPr marL="349250" lvl="1" indent="0">
              <a:buNone/>
            </a:pPr>
            <a:r>
              <a:rPr lang="en-US" dirty="0" smtClean="0"/>
              <a:t>	1) No political connection</a:t>
            </a:r>
          </a:p>
          <a:p>
            <a:pPr marL="349250" lvl="1" indent="0">
              <a:buNone/>
            </a:pPr>
            <a:r>
              <a:rPr lang="en-US" dirty="0" smtClean="0"/>
              <a:t>	2) No military connection</a:t>
            </a:r>
          </a:p>
          <a:p>
            <a:pPr marL="349250" lvl="1" indent="0">
              <a:buNone/>
            </a:pPr>
            <a:r>
              <a:rPr lang="en-US" dirty="0" smtClean="0"/>
              <a:t>	3</a:t>
            </a:r>
            <a:r>
              <a:rPr lang="en-US" dirty="0" smtClean="0"/>
              <a:t>) Only </a:t>
            </a:r>
            <a:r>
              <a:rPr lang="en-US" dirty="0" smtClean="0"/>
              <a:t>a commercial </a:t>
            </a:r>
            <a:r>
              <a:rPr lang="en-US" dirty="0" smtClean="0"/>
              <a:t>connection!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177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Colonial War Becomes a Wider War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546" y="2070846"/>
            <a:ext cx="8598090" cy="4182035"/>
          </a:xfrm>
        </p:spPr>
        <p:txBody>
          <a:bodyPr/>
          <a:lstStyle/>
          <a:p>
            <a:r>
              <a:rPr lang="en-US" sz="3200" dirty="0" smtClean="0"/>
              <a:t>The Spanish and Dutch join the French to fight the British on the seas.</a:t>
            </a:r>
          </a:p>
          <a:p>
            <a:pPr lvl="1"/>
            <a:r>
              <a:rPr lang="en-US" sz="3000" dirty="0" smtClean="0"/>
              <a:t>What’s in it for them?</a:t>
            </a:r>
          </a:p>
          <a:p>
            <a:r>
              <a:rPr lang="en-US" sz="3200" dirty="0" smtClean="0"/>
              <a:t>The British are forced to consolidate their troops in New York.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896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Blow and Counterblow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307" y="2070846"/>
            <a:ext cx="8625386" cy="418203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Benedict Arnold pulls a uh...“Benedict Arnold.”</a:t>
            </a:r>
          </a:p>
          <a:p>
            <a:pPr lvl="1"/>
            <a:r>
              <a:rPr lang="en-US" sz="3200" dirty="0"/>
              <a:t>T</a:t>
            </a:r>
            <a:r>
              <a:rPr lang="en-US" sz="3200" dirty="0" smtClean="0"/>
              <a:t>ries to sell out West Point (on the Hudson River) to British. The agreement was uncovered and Arnold fled to the British.</a:t>
            </a:r>
          </a:p>
          <a:p>
            <a:r>
              <a:rPr lang="en-US" sz="3200" dirty="0" smtClean="0"/>
              <a:t>The British attempt to roll up the colonies from the south.</a:t>
            </a:r>
          </a:p>
        </p:txBody>
      </p:sp>
      <p:pic>
        <p:nvPicPr>
          <p:cNvPr id="4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209" y="413457"/>
            <a:ext cx="4711700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4385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Land Frontier and the Sea Frontier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069" y="2070846"/>
            <a:ext cx="8652680" cy="418203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Native Americans fight on both sides, causing many problems in the frontier areas.</a:t>
            </a:r>
          </a:p>
          <a:p>
            <a:r>
              <a:rPr lang="en-US" sz="3200" dirty="0" smtClean="0"/>
              <a:t>Americans = not an effective navy but they hire privateers</a:t>
            </a:r>
          </a:p>
          <a:p>
            <a:pPr lvl="1"/>
            <a:r>
              <a:rPr lang="en-US" sz="3200" dirty="0" smtClean="0"/>
              <a:t>Private ships hired to harass the British Navy, basically legalized piracy. </a:t>
            </a:r>
          </a:p>
        </p:txBody>
      </p:sp>
    </p:spTree>
    <p:extLst>
      <p:ext uri="{BB962C8B-B14F-4D97-AF65-F5344CB8AC3E}">
        <p14:creationId xmlns:p14="http://schemas.microsoft.com/office/powerpoint/2010/main" val="2179551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Yorktown and the Final Curtain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364" y="1910688"/>
            <a:ext cx="8707271" cy="434219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1780-1781: Difficult time for the United States…currency was vary inflated, offered to pay debts at 2.5 cents on the dollar</a:t>
            </a:r>
          </a:p>
          <a:p>
            <a:r>
              <a:rPr lang="en-US" sz="2800" dirty="0" smtClean="0"/>
              <a:t>Cornwallis: struggling in the south sets up at Yorktown to be resupplied. </a:t>
            </a:r>
          </a:p>
          <a:p>
            <a:r>
              <a:rPr lang="en-US" sz="2800" dirty="0" smtClean="0"/>
              <a:t>Washington marches on Yorktown, while the French blockade the British ships. Cornwallis is forced to surrender in </a:t>
            </a:r>
            <a:r>
              <a:rPr lang="en-US" sz="2800" dirty="0"/>
              <a:t>O</a:t>
            </a:r>
            <a:r>
              <a:rPr lang="en-US" sz="2800" dirty="0" smtClean="0"/>
              <a:t>ctober 1781. 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8287"/>
            <a:ext cx="9144000" cy="602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03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Peace at Paris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899" y="2070846"/>
            <a:ext cx="8570794" cy="4182035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Treaty of Paris 1783, officially ends the Revolutionary War (Franklin, J. </a:t>
            </a:r>
            <a:r>
              <a:rPr lang="en-US" sz="2800" dirty="0"/>
              <a:t>A</a:t>
            </a:r>
            <a:r>
              <a:rPr lang="en-US" sz="2800" dirty="0" smtClean="0"/>
              <a:t>dams, J. Jay).</a:t>
            </a:r>
          </a:p>
          <a:p>
            <a:r>
              <a:rPr lang="en-US" sz="2800" dirty="0" smtClean="0"/>
              <a:t>The United States was granted land as far west as the Mississippi and as far north as the </a:t>
            </a:r>
            <a:r>
              <a:rPr lang="en-US" sz="2800" dirty="0"/>
              <a:t>G</a:t>
            </a:r>
            <a:r>
              <a:rPr lang="en-US" sz="2800" dirty="0" smtClean="0"/>
              <a:t>reat </a:t>
            </a:r>
            <a:r>
              <a:rPr lang="en-US" sz="2800" dirty="0"/>
              <a:t>L</a:t>
            </a:r>
            <a:r>
              <a:rPr lang="en-US" sz="2800" dirty="0" smtClean="0"/>
              <a:t>akes. </a:t>
            </a:r>
          </a:p>
          <a:p>
            <a:r>
              <a:rPr lang="en-US" sz="2800" dirty="0" smtClean="0"/>
              <a:t>Loyalist lands were returned, and the United States agrees to not interfere with Britain collecting debts from Americans.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35735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New Nation Legitimized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012" y="2070846"/>
            <a:ext cx="8611737" cy="448007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Why such generous terms? </a:t>
            </a:r>
          </a:p>
          <a:p>
            <a:pPr lvl="1"/>
            <a:r>
              <a:rPr lang="en-US" sz="2800" dirty="0" smtClean="0"/>
              <a:t>To keep the Americans on the side from getting too close with the French (Napoleon). </a:t>
            </a:r>
          </a:p>
          <a:p>
            <a:pPr lvl="2"/>
            <a:r>
              <a:rPr lang="en-US" sz="2800" dirty="0" smtClean="0"/>
              <a:t>The French didn’t object to the treaty as they were happy to have to stop spending money on the conflict.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42463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Ch. 7 Review, AGAIN!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955" y="2070846"/>
            <a:ext cx="8693624" cy="4182035"/>
          </a:xfrm>
        </p:spPr>
        <p:txBody>
          <a:bodyPr>
            <a:normAutofit fontScale="92500" lnSpcReduction="10000"/>
          </a:bodyPr>
          <a:lstStyle/>
          <a:p>
            <a:r>
              <a:rPr lang="en-US" sz="3600" b="1" u="sng" dirty="0"/>
              <a:t>Mnemonic device</a:t>
            </a:r>
            <a:r>
              <a:rPr lang="en-US" sz="3600" b="1" dirty="0"/>
              <a:t>: “S A </a:t>
            </a:r>
            <a:r>
              <a:rPr lang="en-US" sz="3600" b="1" dirty="0" smtClean="0"/>
              <a:t>(Q) D   </a:t>
            </a:r>
            <a:r>
              <a:rPr lang="en-US" sz="3600" b="1" dirty="0"/>
              <a:t>T W I </a:t>
            </a:r>
            <a:r>
              <a:rPr lang="en-US" sz="3600" b="1" dirty="0" smtClean="0"/>
              <a:t>T S”</a:t>
            </a:r>
            <a:endParaRPr lang="en-US" sz="3600" b="1" dirty="0"/>
          </a:p>
          <a:p>
            <a:pPr marL="0" indent="0">
              <a:buNone/>
            </a:pPr>
            <a:endParaRPr lang="en-US" sz="3600" dirty="0" smtClean="0"/>
          </a:p>
          <a:p>
            <a:r>
              <a:rPr lang="en-US" sz="3600" dirty="0" smtClean="0"/>
              <a:t>King George ignores 1</a:t>
            </a:r>
            <a:r>
              <a:rPr lang="en-US" sz="3600" baseline="30000" dirty="0" smtClean="0"/>
              <a:t>st</a:t>
            </a:r>
            <a:r>
              <a:rPr lang="en-US" sz="3600" dirty="0" smtClean="0"/>
              <a:t> CC “Declaration of Rights” (and grievances).</a:t>
            </a:r>
          </a:p>
          <a:p>
            <a:r>
              <a:rPr lang="en-US" sz="3600" dirty="0" smtClean="0"/>
              <a:t>Fighting begins at Lexington (Paul Revere) and continues to Concord </a:t>
            </a:r>
            <a:r>
              <a:rPr lang="en-US" sz="3600" dirty="0"/>
              <a:t>(“shot heard round the world”)</a:t>
            </a:r>
            <a:r>
              <a:rPr lang="en-US" sz="3600" dirty="0" smtClean="0"/>
              <a:t>.</a:t>
            </a:r>
          </a:p>
        </p:txBody>
      </p:sp>
      <p:sp>
        <p:nvSpPr>
          <p:cNvPr id="4" name="Curved Up Arrow 3"/>
          <p:cNvSpPr/>
          <p:nvPr/>
        </p:nvSpPr>
        <p:spPr>
          <a:xfrm>
            <a:off x="7693314" y="2615917"/>
            <a:ext cx="404261" cy="500513"/>
          </a:xfrm>
          <a:prstGeom prst="curved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000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Imperial (British) Strength and Weakness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Strength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Population 7.5 vs. 2.5 million</a:t>
            </a:r>
          </a:p>
          <a:p>
            <a:r>
              <a:rPr lang="en-US" dirty="0" smtClean="0"/>
              <a:t>$ $ $ $</a:t>
            </a:r>
          </a:p>
          <a:p>
            <a:r>
              <a:rPr lang="en-US" dirty="0" smtClean="0"/>
              <a:t>Naval power</a:t>
            </a:r>
          </a:p>
          <a:p>
            <a:r>
              <a:rPr lang="en-US" dirty="0" smtClean="0"/>
              <a:t>Ability to hire foreign soldiers (German Hessians)</a:t>
            </a:r>
          </a:p>
          <a:p>
            <a:r>
              <a:rPr lang="en-US" dirty="0" smtClean="0"/>
              <a:t>American Loyalists</a:t>
            </a:r>
          </a:p>
          <a:p>
            <a:r>
              <a:rPr lang="en-US" dirty="0" smtClean="0"/>
              <a:t>Native Americans</a:t>
            </a:r>
          </a:p>
          <a:p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Weakness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Issues in Ireland</a:t>
            </a:r>
          </a:p>
          <a:p>
            <a:r>
              <a:rPr lang="en-US" dirty="0" smtClean="0"/>
              <a:t>The French waiting to get back at the British (F &amp; I War)</a:t>
            </a:r>
          </a:p>
          <a:p>
            <a:r>
              <a:rPr lang="en-US" dirty="0" smtClean="0"/>
              <a:t>American sympathizers in Britain (Whigs)</a:t>
            </a:r>
          </a:p>
          <a:p>
            <a:r>
              <a:rPr lang="en-US" dirty="0" smtClean="0"/>
              <a:t>Needed complete victory</a:t>
            </a:r>
          </a:p>
          <a:p>
            <a:r>
              <a:rPr lang="en-US" dirty="0" smtClean="0"/>
              <a:t>Far from “home”</a:t>
            </a:r>
          </a:p>
          <a:p>
            <a:r>
              <a:rPr lang="en-US" dirty="0" smtClean="0"/>
              <a:t>America is very large</a:t>
            </a:r>
          </a:p>
          <a:p>
            <a:r>
              <a:rPr lang="en-US" dirty="0" smtClean="0"/>
              <a:t>No single capital to capture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073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Colonist (“American”)  Pluses and Minuses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Pluses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9023" y="2590800"/>
            <a:ext cx="3633101" cy="3535362"/>
          </a:xfrm>
        </p:spPr>
        <p:txBody>
          <a:bodyPr/>
          <a:lstStyle/>
          <a:p>
            <a:r>
              <a:rPr lang="en-US" dirty="0" smtClean="0"/>
              <a:t>Leadership (GW, Franklin)</a:t>
            </a:r>
          </a:p>
          <a:p>
            <a:r>
              <a:rPr lang="en-US" dirty="0" smtClean="0"/>
              <a:t>Foreign Aid (M. de Lafayette)</a:t>
            </a:r>
          </a:p>
          <a:p>
            <a:r>
              <a:rPr lang="en-US" dirty="0" smtClean="0"/>
              <a:t>Agriculture</a:t>
            </a:r>
          </a:p>
          <a:p>
            <a:r>
              <a:rPr lang="en-US" dirty="0" smtClean="0"/>
              <a:t>Fighting Defensively</a:t>
            </a:r>
          </a:p>
          <a:p>
            <a:r>
              <a:rPr lang="en-US" dirty="0" smtClean="0"/>
              <a:t>Knowledge of the terrain</a:t>
            </a:r>
          </a:p>
          <a:p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Minuses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Poor Organization/Unity</a:t>
            </a:r>
          </a:p>
          <a:p>
            <a:r>
              <a:rPr lang="en-US" dirty="0" smtClean="0"/>
              <a:t>Jealousy</a:t>
            </a:r>
          </a:p>
          <a:p>
            <a:r>
              <a:rPr lang="en-US" dirty="0" smtClean="0"/>
              <a:t>Economic difficulties</a:t>
            </a:r>
          </a:p>
          <a:p>
            <a:pPr lvl="1"/>
            <a:r>
              <a:rPr lang="en-US" dirty="0" smtClean="0"/>
              <a:t>Print paper money to the point of hyper inflation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32110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Bunker Hill and Hessian Hirelings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April 1775-July 1776, majority of Colonists were still “loyal” to the crown, but the “Americans” were building an army and navy, and fighting continued.</a:t>
            </a:r>
          </a:p>
          <a:p>
            <a:r>
              <a:rPr lang="en-US" dirty="0" smtClean="0"/>
              <a:t>June 1775: Bunker Hill (British) gives the colonists confidence. </a:t>
            </a:r>
          </a:p>
          <a:p>
            <a:r>
              <a:rPr lang="en-US" dirty="0" smtClean="0"/>
              <a:t>July 1775: the “CC” adopts the Olive Branch Petition professing American loyalty to the crown, King George III declares the colonists in rebellion.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073"/>
            <a:ext cx="9144000" cy="317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70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Thomas Paine Preaches Common Sense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8490" y="2070846"/>
            <a:ext cx="8557145" cy="418203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January 1776, Thomas Paine (who came from Britain one year earlier) writes </a:t>
            </a:r>
            <a:r>
              <a:rPr lang="en-US" sz="3200" i="1" dirty="0" smtClean="0"/>
              <a:t>Common Sense</a:t>
            </a:r>
            <a:r>
              <a:rPr lang="en-US" sz="3200" dirty="0" smtClean="0"/>
              <a:t>.</a:t>
            </a:r>
          </a:p>
          <a:p>
            <a:pPr lvl="1"/>
            <a:r>
              <a:rPr lang="en-US" sz="3200" dirty="0" smtClean="0"/>
              <a:t>Pamphlet that preached independence. Based upon the need for the consent of the governed. </a:t>
            </a:r>
          </a:p>
          <a:p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760021" y="66004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528" y="0"/>
            <a:ext cx="2306472" cy="358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98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Paine and the Idea of “</a:t>
            </a:r>
            <a:r>
              <a:rPr lang="en-US" u="sng" dirty="0" smtClean="0"/>
              <a:t>R</a:t>
            </a:r>
            <a:r>
              <a:rPr lang="en-US" dirty="0" smtClean="0"/>
              <a:t>epublicanism”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251" y="2070846"/>
            <a:ext cx="8570794" cy="418203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All representatives should derive their power from popular consent.</a:t>
            </a:r>
          </a:p>
          <a:p>
            <a:r>
              <a:rPr lang="en-US" sz="3200" dirty="0" smtClean="0"/>
              <a:t>Colonists had already been practicing this form of government in some areas.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95755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Jefferson’s “Explanation” of Independence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307" y="2070846"/>
            <a:ext cx="8584442" cy="4182035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The 2</a:t>
            </a:r>
            <a:r>
              <a:rPr lang="en-US" sz="2800" baseline="30000" dirty="0" smtClean="0"/>
              <a:t>nd</a:t>
            </a:r>
            <a:r>
              <a:rPr lang="en-US" sz="2800" dirty="0" smtClean="0"/>
              <a:t> Continental Congress approved the </a:t>
            </a:r>
            <a:r>
              <a:rPr lang="en-US" sz="2800" dirty="0" smtClean="0">
                <a:hlinkClick r:id="rId2"/>
              </a:rPr>
              <a:t>Declaration of Independence </a:t>
            </a:r>
            <a:r>
              <a:rPr lang="en-US" sz="2800" dirty="0" smtClean="0"/>
              <a:t>on July 4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, 1776.</a:t>
            </a:r>
          </a:p>
          <a:p>
            <a:pPr lvl="1"/>
            <a:r>
              <a:rPr lang="en-US" sz="2800" dirty="0" smtClean="0"/>
              <a:t>Written by Thomas Jefferson, then 33.</a:t>
            </a:r>
          </a:p>
          <a:p>
            <a:pPr lvl="1"/>
            <a:r>
              <a:rPr lang="en-US" sz="2800" dirty="0" smtClean="0"/>
              <a:t>Jefferson borrowed ideas from the enlightenments John Locke, as well as Thomas Paine, and others. </a:t>
            </a:r>
          </a:p>
          <a:p>
            <a:r>
              <a:rPr lang="en-US" sz="2800" dirty="0" smtClean="0"/>
              <a:t>More or less a list of wrongs committed by the King. </a:t>
            </a:r>
          </a:p>
          <a:p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028" y="1642781"/>
            <a:ext cx="69850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096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Patriots and Loyalists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308" y="2070846"/>
            <a:ext cx="8639032" cy="4182035"/>
          </a:xfrm>
        </p:spPr>
        <p:txBody>
          <a:bodyPr>
            <a:normAutofit/>
          </a:bodyPr>
          <a:lstStyle/>
          <a:p>
            <a:r>
              <a:rPr lang="en-US" sz="2800" dirty="0" smtClean="0"/>
              <a:t>Revolution was a minority movement.</a:t>
            </a:r>
          </a:p>
          <a:p>
            <a:r>
              <a:rPr lang="en-US" sz="2800" dirty="0" smtClean="0"/>
              <a:t>Patriots (Whigs) fought both the British and the Loyalists.</a:t>
            </a:r>
          </a:p>
          <a:p>
            <a:pPr lvl="1"/>
            <a:r>
              <a:rPr lang="en-US" sz="2800" dirty="0" smtClean="0"/>
              <a:t>At the same time, many Americans were indifferent to the war. </a:t>
            </a:r>
          </a:p>
          <a:p>
            <a:pPr lvl="1"/>
            <a:r>
              <a:rPr lang="en-US" sz="2800" dirty="0" smtClean="0"/>
              <a:t>What groups were the most loyal?</a:t>
            </a:r>
          </a:p>
          <a:p>
            <a:pPr lvl="2"/>
            <a:r>
              <a:rPr lang="en-US" sz="2800" dirty="0" smtClean="0"/>
              <a:t>Older, wealthy, people employed by the British</a:t>
            </a:r>
            <a:r>
              <a:rPr lang="en-US" sz="2800" dirty="0"/>
              <a:t>.</a:t>
            </a:r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10411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eg"/><Relationship Id="rId3" Type="http://schemas.openxmlformats.org/officeDocument/2006/relationships/image" Target="../media/image12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eg"/><Relationship Id="rId3" Type="http://schemas.openxmlformats.org/officeDocument/2006/relationships/image" Target="../media/image12.jpeg"/></Relationships>
</file>

<file path=ppt/theme/theme1.xml><?xml version="1.0" encoding="utf-8"?>
<a:theme xmlns:a="http://schemas.openxmlformats.org/drawingml/2006/main" name="Habitat">
  <a:themeElements>
    <a:clrScheme name="Revolution">
      <a:dk1>
        <a:sysClr val="windowText" lastClr="000000"/>
      </a:dk1>
      <a:lt1>
        <a:sysClr val="window" lastClr="FFFFFF"/>
      </a:lt1>
      <a:dk2>
        <a:srgbClr val="1B3861"/>
      </a:dk2>
      <a:lt2>
        <a:srgbClr val="38ABED"/>
      </a:lt2>
      <a:accent1>
        <a:srgbClr val="0C5986"/>
      </a:accent1>
      <a:accent2>
        <a:srgbClr val="DDF53D"/>
      </a:accent2>
      <a:accent3>
        <a:srgbClr val="508709"/>
      </a:accent3>
      <a:accent4>
        <a:srgbClr val="BF5E00"/>
      </a:accent4>
      <a:accent5>
        <a:srgbClr val="9C0001"/>
      </a:accent5>
      <a:accent6>
        <a:srgbClr val="660075"/>
      </a:accent6>
      <a:hlink>
        <a:srgbClr val="ABF24D"/>
      </a:hlink>
      <a:folHlink>
        <a:srgbClr val="A0E7FB"/>
      </a:folHlink>
    </a:clrScheme>
    <a:fontScheme name="Habitat">
      <a:majorFont>
        <a:latin typeface="Book Antiqua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Book Antiqua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Habitat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30000"/>
              </a:schemeClr>
              <a:schemeClr val="phClr">
                <a:satMod val="275000"/>
              </a:schemeClr>
            </a:duotone>
          </a:blip>
          <a:tile tx="0" ty="0" sx="40000" sy="4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40000"/>
                <a:satMod val="130000"/>
              </a:schemeClr>
              <a:schemeClr val="phClr">
                <a:satMod val="275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0000"/>
              <a:satMod val="105000"/>
            </a:schemeClr>
          </a:solidFill>
          <a:prstDash val="solid"/>
        </a:ln>
        <a:ln w="25400" cap="flat" cmpd="sng" algn="ctr">
          <a:solidFill>
            <a:schemeClr val="phClr">
              <a:shade val="80000"/>
            </a:schemeClr>
          </a:solidFill>
          <a:prstDash val="solid"/>
        </a:ln>
        <a:ln w="25400" cap="flat" cmpd="sng" algn="ctr">
          <a:solidFill>
            <a:schemeClr val="phClr">
              <a:shade val="7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r="4200000" sx="105000" sy="105000" algn="t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76200" dist="25400" dir="13200000">
              <a:srgbClr val="000000">
                <a:alpha val="80000"/>
              </a:srgbClr>
            </a:innerShdw>
          </a:effectLst>
          <a:scene3d>
            <a:camera prst="orthographicFront">
              <a:rot lat="0" lon="0" rev="0"/>
            </a:camera>
            <a:lightRig rig="balanced" dir="t">
              <a:rot lat="0" lon="0" rev="19800000"/>
            </a:lightRig>
          </a:scene3d>
          <a:sp3d prstMaterial="softEdge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3"/>
          <a:stretch/>
        </a:blipFill>
        <a:blipFill rotWithShape="1">
          <a:blip xmlns:r="http://schemas.openxmlformats.org/officeDocument/2006/relationships" r:embed="rId4"/>
          <a:stretch/>
        </a:blipFill>
        <a:blipFill rotWithShape="1">
          <a:blip xmlns:r="http://schemas.openxmlformats.org/officeDocument/2006/relationships" r:embed="rId5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radition">
  <a:themeElements>
    <a:clrScheme name="Tradition">
      <a:dk1>
        <a:srgbClr val="000000"/>
      </a:dk1>
      <a:lt1>
        <a:srgbClr val="FFFFFF"/>
      </a:lt1>
      <a:dk2>
        <a:srgbClr val="59480D"/>
      </a:dk2>
      <a:lt2>
        <a:srgbClr val="D28E11"/>
      </a:lt2>
      <a:accent1>
        <a:srgbClr val="6B4A0B"/>
      </a:accent1>
      <a:accent2>
        <a:srgbClr val="790A14"/>
      </a:accent2>
      <a:accent3>
        <a:srgbClr val="908342"/>
      </a:accent3>
      <a:accent4>
        <a:srgbClr val="423E5C"/>
      </a:accent4>
      <a:accent5>
        <a:srgbClr val="641345"/>
      </a:accent5>
      <a:accent6>
        <a:srgbClr val="748A2F"/>
      </a:accent6>
      <a:hlink>
        <a:srgbClr val="DD7E0E"/>
      </a:hlink>
      <a:folHlink>
        <a:srgbClr val="7F6F6F"/>
      </a:folHlink>
    </a:clrScheme>
    <a:fontScheme name="Tradition">
      <a:majorFont>
        <a:latin typeface="Candara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andara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Tradition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</a:schemeClr>
              <a:schemeClr val="phClr">
                <a:tint val="90000"/>
                <a:satMod val="30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90000"/>
                <a:satMod val="300000"/>
              </a:schemeClr>
            </a:duotone>
          </a:blip>
          <a:stretch/>
        </a:blipFill>
      </a:fillStyleLst>
      <a:lnStyleLst>
        <a:ln w="1587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38100" cap="flat" cmpd="sng" algn="ctr">
          <a:solidFill>
            <a:schemeClr val="phClr">
              <a:shade val="90000"/>
            </a:schemeClr>
          </a:solidFill>
          <a:prstDash val="solid"/>
          <a:miter/>
        </a:ln>
        <a:ln w="76200" cap="flat" cmpd="dbl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>
            <a:innerShdw blurRad="127000">
              <a:srgbClr val="FFFFFF">
                <a:alpha val="35000"/>
              </a:srgbClr>
            </a:innerShdw>
          </a:effectLst>
          <a:scene3d>
            <a:camera prst="orthographicFront">
              <a:rot lat="0" lon="0" rev="0"/>
            </a:camera>
            <a:lightRig rig="chilly" dir="tl">
              <a:rot lat="0" lon="0" rev="5400000"/>
            </a:lightRig>
          </a:scene3d>
          <a:sp3d prstMaterial="softEdge">
            <a:bevelT w="0" h="0"/>
          </a:sp3d>
        </a:effectStyle>
        <a:effectStyle>
          <a:effectLst>
            <a:outerShdw blurRad="63500" dist="25400" dir="5400000" algn="br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3600000"/>
            </a:lightRig>
          </a:scene3d>
          <a:sp3d>
            <a:bevelT w="889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3">
            <a:duotone>
              <a:schemeClr val="phClr">
                <a:shade val="10000"/>
                <a:satMod val="175000"/>
              </a:schemeClr>
              <a:schemeClr val="phClr">
                <a:satMod val="3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Tradition">
  <a:themeElements>
    <a:clrScheme name="Tradition">
      <a:dk1>
        <a:srgbClr val="000000"/>
      </a:dk1>
      <a:lt1>
        <a:srgbClr val="FFFFFF"/>
      </a:lt1>
      <a:dk2>
        <a:srgbClr val="59480D"/>
      </a:dk2>
      <a:lt2>
        <a:srgbClr val="D28E11"/>
      </a:lt2>
      <a:accent1>
        <a:srgbClr val="6B4A0B"/>
      </a:accent1>
      <a:accent2>
        <a:srgbClr val="790A14"/>
      </a:accent2>
      <a:accent3>
        <a:srgbClr val="908342"/>
      </a:accent3>
      <a:accent4>
        <a:srgbClr val="423E5C"/>
      </a:accent4>
      <a:accent5>
        <a:srgbClr val="641345"/>
      </a:accent5>
      <a:accent6>
        <a:srgbClr val="748A2F"/>
      </a:accent6>
      <a:hlink>
        <a:srgbClr val="DD7E0E"/>
      </a:hlink>
      <a:folHlink>
        <a:srgbClr val="7F6F6F"/>
      </a:folHlink>
    </a:clrScheme>
    <a:fontScheme name="Tradition">
      <a:majorFont>
        <a:latin typeface="Candara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andara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Tradition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</a:schemeClr>
              <a:schemeClr val="phClr">
                <a:tint val="90000"/>
                <a:satMod val="30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90000"/>
                <a:satMod val="300000"/>
              </a:schemeClr>
            </a:duotone>
          </a:blip>
          <a:stretch/>
        </a:blipFill>
      </a:fillStyleLst>
      <a:lnStyleLst>
        <a:ln w="1587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38100" cap="flat" cmpd="sng" algn="ctr">
          <a:solidFill>
            <a:schemeClr val="phClr">
              <a:shade val="90000"/>
            </a:schemeClr>
          </a:solidFill>
          <a:prstDash val="solid"/>
          <a:miter/>
        </a:ln>
        <a:ln w="76200" cap="flat" cmpd="dbl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>
            <a:innerShdw blurRad="127000">
              <a:srgbClr val="FFFFFF">
                <a:alpha val="35000"/>
              </a:srgbClr>
            </a:innerShdw>
          </a:effectLst>
          <a:scene3d>
            <a:camera prst="orthographicFront">
              <a:rot lat="0" lon="0" rev="0"/>
            </a:camera>
            <a:lightRig rig="chilly" dir="tl">
              <a:rot lat="0" lon="0" rev="5400000"/>
            </a:lightRig>
          </a:scene3d>
          <a:sp3d prstMaterial="softEdge">
            <a:bevelT w="0" h="0"/>
          </a:sp3d>
        </a:effectStyle>
        <a:effectStyle>
          <a:effectLst>
            <a:outerShdw blurRad="63500" dist="25400" dir="5400000" algn="br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3600000"/>
            </a:lightRig>
          </a:scene3d>
          <a:sp3d>
            <a:bevelT w="889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3">
            <a:duotone>
              <a:schemeClr val="phClr">
                <a:shade val="10000"/>
                <a:satMod val="175000"/>
              </a:schemeClr>
              <a:schemeClr val="phClr">
                <a:satMod val="3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Habitat.thmx</Template>
  <TotalTime>597</TotalTime>
  <Words>930</Words>
  <Application>Microsoft Macintosh PowerPoint</Application>
  <PresentationFormat>On-screen Show (4:3)</PresentationFormat>
  <Paragraphs>95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Habitat</vt:lpstr>
      <vt:lpstr>Tradition</vt:lpstr>
      <vt:lpstr>1_Tradition</vt:lpstr>
      <vt:lpstr>Chapter 8: America Secedes from the Empire</vt:lpstr>
      <vt:lpstr>Ch. 7 Review, AGAIN!</vt:lpstr>
      <vt:lpstr>Imperial (British) Strength and Weakness</vt:lpstr>
      <vt:lpstr>Colonist (“American”)  Pluses and Minuses</vt:lpstr>
      <vt:lpstr>Bunker Hill and Hessian Hirelings</vt:lpstr>
      <vt:lpstr>Thomas Paine Preaches Common Sense</vt:lpstr>
      <vt:lpstr>Paine and the Idea of “Republicanism”</vt:lpstr>
      <vt:lpstr>Jefferson’s “Explanation” of Independence</vt:lpstr>
      <vt:lpstr>Patriots and Loyalists</vt:lpstr>
      <vt:lpstr>The Loyalist Exodus</vt:lpstr>
      <vt:lpstr>General Washington at Bay</vt:lpstr>
      <vt:lpstr>Burgoyne’s Blundering &amp; Revolution or Diplomacy?</vt:lpstr>
      <vt:lpstr>The Colonial War Becomes a Wider War</vt:lpstr>
      <vt:lpstr>Blow and Counterblow</vt:lpstr>
      <vt:lpstr>The Land Frontier and the Sea Frontier</vt:lpstr>
      <vt:lpstr>Yorktown and the Final Curtain</vt:lpstr>
      <vt:lpstr>Peace at Paris</vt:lpstr>
      <vt:lpstr>A New Nation Legitimized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8: America Secedes from the Empire</dc:title>
  <dc:creator>Microsoft Office User</dc:creator>
  <cp:lastModifiedBy>Ashley Cirbo</cp:lastModifiedBy>
  <cp:revision>32</cp:revision>
  <dcterms:created xsi:type="dcterms:W3CDTF">2015-06-10T21:48:50Z</dcterms:created>
  <dcterms:modified xsi:type="dcterms:W3CDTF">2017-09-18T02:20:04Z</dcterms:modified>
</cp:coreProperties>
</file>